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2" r:id="rId4"/>
    <p:sldMasterId id="2147483736" r:id="rId5"/>
    <p:sldMasterId id="2147483748" r:id="rId6"/>
  </p:sldMasterIdLst>
  <p:notesMasterIdLst>
    <p:notesMasterId r:id="rId18"/>
  </p:notesMasterIdLst>
  <p:handoutMasterIdLst>
    <p:handoutMasterId r:id="rId19"/>
  </p:handoutMasterIdLst>
  <p:sldIdLst>
    <p:sldId id="421" r:id="rId7"/>
    <p:sldId id="256" r:id="rId8"/>
    <p:sldId id="418" r:id="rId9"/>
    <p:sldId id="258" r:id="rId10"/>
    <p:sldId id="281" r:id="rId11"/>
    <p:sldId id="282" r:id="rId12"/>
    <p:sldId id="285" r:id="rId13"/>
    <p:sldId id="284" r:id="rId14"/>
    <p:sldId id="283" r:id="rId15"/>
    <p:sldId id="420" r:id="rId16"/>
    <p:sldId id="270" r:id="rId17"/>
  </p:sldIdLst>
  <p:sldSz cx="12192000" cy="6858000"/>
  <p:notesSz cx="6797675" cy="9928225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lear Sans Regular" panose="020B0604020202020204" charset="0"/>
      <p:regular r:id="rId27"/>
    </p:embeddedFont>
    <p:embeddedFont>
      <p:font typeface="HK Grotesk Light" panose="00000400000000000000" pitchFamily="50" charset="0"/>
      <p:regular r:id="rId28"/>
    </p:embeddedFont>
    <p:embeddedFont>
      <p:font typeface="Maven Pro Bold" panose="02000000000000000000" pitchFamily="2" charset="0"/>
      <p:bold r:id="rId29"/>
    </p:embeddedFont>
    <p:embeddedFont>
      <p:font typeface="Maven Pro Regular" panose="02000000000000000000" pitchFamily="2" charset="0"/>
      <p:regular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Black" panose="020B0A02040204020203" pitchFamily="34" charset="0"/>
      <p:bold r:id="rId35"/>
      <p:boldItalic r:id="rId36"/>
    </p:embeddedFont>
    <p:embeddedFont>
      <p:font typeface="Segoe UI Light" panose="020B0502040204020203" pitchFamily="34" charset="0"/>
      <p:regular r:id="rId37"/>
      <p:italic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DEFB"/>
    <a:srgbClr val="C4D1C0"/>
    <a:srgbClr val="0064E6"/>
    <a:srgbClr val="63C29C"/>
    <a:srgbClr val="DAB332"/>
    <a:srgbClr val="61AC81"/>
    <a:srgbClr val="2B2D31"/>
    <a:srgbClr val="04AD8B"/>
    <a:srgbClr val="222B40"/>
    <a:srgbClr val="D75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94677" autoAdjust="0"/>
  </p:normalViewPr>
  <p:slideViewPr>
    <p:cSldViewPr snapToObjects="1">
      <p:cViewPr varScale="1">
        <p:scale>
          <a:sx n="154" d="100"/>
          <a:sy n="154" d="100"/>
        </p:scale>
        <p:origin x="498" y="108"/>
      </p:cViewPr>
      <p:guideLst>
        <p:guide orient="horz" pos="2160"/>
        <p:guide pos="3840"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DEC16D2-64A1-CB43-A74B-917AC51217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A02DCB-5E81-AD48-8652-8A1251D0FB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ACE2A-7451-3A42-AB25-8123D62D4DEC}" type="datetimeFigureOut">
              <a:rPr lang="de-DE" smtClean="0"/>
              <a:t>28.01.2021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2B4AC6-43FE-A347-A0A0-0CD139BC8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79D53D-BD6E-5741-B980-9FD6931954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88794-4DBA-9447-93D5-C35031C7F7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484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EF64-2805-ED4E-8EFE-686787094DD0}" type="datetimeFigureOut">
              <a:rPr lang="de-DE" smtClean="0"/>
              <a:t>28.01.2021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07108-A197-1D4A-9F41-920B10D69F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718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Interested</a:t>
            </a:r>
            <a:r>
              <a:rPr lang="en-AU" baseline="0"/>
              <a:t> in all things integration – which of course includes MS Flow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AA6EF-DB09-4CA7-BC75-64D0E0DADFC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3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hyperlink" Target="http://www.devscope.net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8" y="6196319"/>
            <a:ext cx="986066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5968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8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79978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01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7006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3806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73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492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9" indent="0">
              <a:buNone/>
              <a:defRPr/>
            </a:lvl3pPr>
            <a:lvl4pPr marL="448119" indent="0">
              <a:buNone/>
              <a:defRPr/>
            </a:lvl4pPr>
            <a:lvl5pPr marL="6721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463977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9" indent="0">
              <a:buNone/>
              <a:defRPr/>
            </a:lvl3pPr>
            <a:lvl4pPr marL="448119" indent="0">
              <a:buNone/>
              <a:defRPr/>
            </a:lvl4pPr>
            <a:lvl5pPr marL="6721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5087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1733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69328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1733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47817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269238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5833">
                      <a:schemeClr val="bg1"/>
                    </a:gs>
                    <a:gs pos="1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69303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8" y="6196319"/>
            <a:ext cx="986066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3611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17050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2079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38664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27831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82510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86913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778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492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969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6" tIns="45716" rIns="45716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spcBef>
                <a:spcPct val="0"/>
              </a:spcBef>
              <a:spcAft>
                <a:spcPct val="0"/>
              </a:spcAft>
            </a:pPr>
            <a:endParaRPr lang="en-US" sz="176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02226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7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29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38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1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3374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8" y="6196319"/>
            <a:ext cx="986066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407612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461101"/>
          </a:xfrm>
          <a:prstGeom prst="rect">
            <a:avLst/>
          </a:prstGeom>
        </p:spPr>
        <p:txBody>
          <a:bodyPr/>
          <a:lstStyle>
            <a:lvl1pPr marL="284743" indent="-284743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47" indent="-275407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89" indent="-284743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49" indent="-22405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009" indent="-22405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4557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4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70651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0105-5005-483F-954B-3C6569C100ED}"/>
              </a:ext>
            </a:extLst>
          </p:cNvPr>
          <p:cNvSpPr/>
          <p:nvPr userDrawn="1"/>
        </p:nvSpPr>
        <p:spPr>
          <a:xfrm>
            <a:off x="8687880" y="1"/>
            <a:ext cx="3502152" cy="6856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777348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55894"/>
            <a:ext cx="6859080" cy="20521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11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504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36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681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3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56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"/>
            <a:ext cx="1219223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269304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4" y="2082443"/>
            <a:ext cx="7172954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4" y="3877257"/>
            <a:ext cx="7172954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8214" y="6182036"/>
            <a:ext cx="986066" cy="19126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9500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385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64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518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639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99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BC86-3FE8-47D4-A143-C61E9738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E5BAC-AA25-46E4-8EB5-BDF12403F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61E22-2327-48E3-97B4-DEE4DC1CE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75375-5B51-41A6-8750-5BC882819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C6C94-9608-4D49-85B2-C20EB925E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33200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8CD3-FEFC-4F99-8080-3DFDCCC1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72AA-316A-454B-8CEA-0FBDA8C67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ED5B-8DF2-484A-B418-6CDBDB2A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B6635-9ABB-4F0B-9C30-9E2EC7422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79C14-233A-4F39-BC65-DCF2A25D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8359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5C89-F49E-4FDE-96D8-C361284C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C6BAB-F6A9-4161-882A-A76BEE863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B2ED-AA18-4B4E-9373-31984647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5F659-6513-40E6-90B6-5819052C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E2E31-C58B-46A4-AF1A-5991E3A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84399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71BD-A5F2-4B08-BE0B-47FEA341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3CD5-7DCB-4C5E-ABC2-84FBFE196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4624D-8378-496D-BEAF-248F2EB1A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26A7-31F9-4E9E-8D95-278761EE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78BF9-87EA-4B9A-9900-5DBC18C4B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66854-E27A-43D3-A43D-198E4A8A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0316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C2B8-CAB5-40A7-AD36-D3146B45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E984-4A98-413C-9533-AE511E1F6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DF3D3-88CD-4B98-87E0-61EE91457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D799C-FDDF-4CE7-B2D7-0A4884AEB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A873E-64B7-4FA3-8F56-68A18D35B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11E6C-8C46-4373-B980-723C628D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619213-56BC-49C4-942D-8C4C14F7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7A4BB-83AB-4977-B4C7-6301EE11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772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"/>
            <a:ext cx="1218149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4" y="1187644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1" y="1187645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4" y="2971410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50" y="6164664"/>
            <a:ext cx="986066" cy="19126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451549" y="487593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4312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A777-2968-40FE-85EB-D9046B6D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83210-8F28-4F75-8360-ED495371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3DF6A-1762-4528-B098-062C0938A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FF0E-1D71-42AD-A1E5-F265BC0A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5851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7430D-29C4-46F3-B869-CDCE2EBC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597752-E716-4135-BA63-30E3A56F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126FB-0782-4BFC-A1F1-251B976F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83613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D157-D02C-4BED-8731-4C83507B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798C-47E5-44B3-9ACE-2B4FA85EC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1AE0A-5E56-40FE-897E-B6AFE749D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214EC-AE9A-4467-8F03-7166B7F3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2590D-8C65-46DD-AAD8-DBDFB2EE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1A0B-0689-4465-B9DE-F67166DC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82881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E2F7-D5A6-41C5-B8F4-8EEEA5F5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90082-61FE-42EC-A20C-F84F14086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405E5-2AEA-4862-AD4C-73E76BDCC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3E1D6-A5CE-4858-8C30-A16D025D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26D30-6A19-4E92-ACD2-A965F725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5FB4-6801-44FA-A221-41FB79A6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9391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65A8-1F41-4A9C-BBD5-7DF6B9FF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B4396-76B0-4C2F-9340-1912E6353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E0AEF-D624-4A78-977E-6F68B125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9EA0B-0D06-4F83-8269-FD3E80C5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543C0-0EC6-4A16-AC73-D549366B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267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D2F9B-8CF7-4F22-BD52-67F7E8CD1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BFA9A-D247-42C4-AEA9-561250DFC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F7BE0-BA91-4870-8EF2-27DB99EC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D44D7-A968-4831-8252-1CB8B58A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2B81-915B-4647-B154-CE2A5CE0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385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" y="0"/>
            <a:ext cx="12191564" cy="686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757348" y="6196665"/>
            <a:ext cx="986066" cy="19126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gray">
          <a:xfrm>
            <a:off x="269304" y="1187620"/>
            <a:ext cx="7171399" cy="448276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1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Monitor and Manage using BizTalk360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4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err="1"/>
              <a:t>Saravana</a:t>
            </a:r>
            <a:r>
              <a:rPr lang="en-US"/>
              <a:t> Kumar</a:t>
            </a:r>
          </a:p>
          <a:p>
            <a:pPr lvl="0"/>
            <a:r>
              <a:rPr lang="en-US"/>
              <a:t>Founder/CTO, Microsoft Integration MVP</a:t>
            </a:r>
          </a:p>
        </p:txBody>
      </p:sp>
      <p:pic>
        <p:nvPicPr>
          <p:cNvPr id="9" name="Picture 2" descr="C:\Users\spereira\Desktop\Imagem DevScope\devscope-with-signature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" y="4789686"/>
            <a:ext cx="2510088" cy="8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" y="2"/>
            <a:ext cx="12182535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50" y="6164664"/>
            <a:ext cx="986066" cy="19126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gray">
          <a:xfrm>
            <a:off x="269304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4" y="2082443"/>
            <a:ext cx="7171399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4" y="3877257"/>
            <a:ext cx="7171399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60060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"/>
            <a:ext cx="12192000" cy="6855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0168" y="6164664"/>
            <a:ext cx="986066" cy="1912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269304" y="1187621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1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4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48586" y="470068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74961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8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149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2" cy="21173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73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</p:sldLayoutIdLst>
  <p:transition>
    <p:fade/>
  </p:transition>
  <p:txStyles>
    <p:titleStyle>
      <a:lvl1pPr algn="l" defTabSz="914213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9" marR="0" indent="-33608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95" marR="0" indent="-236507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08" marR="0" indent="-22405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66" marR="0" indent="-22405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324" marR="0" indent="-22405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88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95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303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410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2pPr>
      <a:lvl3pPr marL="914213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1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8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6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2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8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6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1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18727-CA2F-44CF-A4DE-958AC0D9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5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428E2-91C0-4095-BCA3-835CAF9E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8512"/>
            <a:ext cx="10515600" cy="5128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B72DB-2C84-4622-8DDE-F2DF5B59F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1F13B-D062-4C64-AE89-33C85399E12C}" type="datetimeFigureOut">
              <a:rPr lang="nl-NL" smtClean="0"/>
              <a:t>28-1-2021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AFAAB-6A46-43F3-B927-AE770F9DA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272FC-5BDA-4AB5-B2CB-9CDA428D1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CAC0-6D3B-4808-841A-948751D078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996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biztalk360.com/biztalk-mapping-patterns/" TargetMode="External"/><Relationship Id="rId5" Type="http://schemas.openxmlformats.org/officeDocument/2006/relationships/hyperlink" Target="https://blog.sandro-pereira.com/" TargetMode="External"/><Relationship Id="rId4" Type="http://schemas.openxmlformats.org/officeDocument/2006/relationships/hyperlink" Target="mailto:sandro.pereira@devscope.n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EF6152-3966-4089-8817-58C13BB1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r="2377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143C46-EB9A-453B-9A1A-94A7456DCFC6}"/>
              </a:ext>
            </a:extLst>
          </p:cNvPr>
          <p:cNvSpPr txBox="1">
            <a:spLocks/>
          </p:cNvSpPr>
          <p:nvPr/>
        </p:nvSpPr>
        <p:spPr>
          <a:xfrm>
            <a:off x="191344" y="260648"/>
            <a:ext cx="11737304" cy="17959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en-US"/>
            </a:defPPr>
            <a:lvl1pPr defTabSz="932742">
              <a:lnSpc>
                <a:spcPct val="90000"/>
              </a:lnSpc>
              <a:spcBef>
                <a:spcPct val="0"/>
              </a:spcBef>
              <a:buNone/>
              <a:defRPr sz="6000" b="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  <a:latin typeface="+mj-lt"/>
                <a:ea typeface="+mn-ea"/>
                <a:cs typeface="Segoe UI" pitchFamily="34" charset="0"/>
              </a:rPr>
              <a:t>How to create robust </a:t>
            </a:r>
            <a:r>
              <a:rPr lang="en-US" sz="4400" dirty="0">
                <a:solidFill>
                  <a:srgbClr val="DAB332"/>
                </a:solidFill>
                <a:cs typeface="Segoe UI" pitchFamily="34" charset="0"/>
              </a:rPr>
              <a:t>monitor</a:t>
            </a:r>
            <a:r>
              <a:rPr lang="en-US" sz="4000" dirty="0">
                <a:solidFill>
                  <a:srgbClr val="DAB332"/>
                </a:solidFill>
                <a:latin typeface="+mj-lt"/>
                <a:ea typeface="+mn-ea"/>
                <a:cs typeface="Segoe UI" pitchFamily="34" charset="0"/>
              </a:rPr>
              <a:t> </a:t>
            </a:r>
            <a:r>
              <a:rPr lang="en-US" sz="4400" dirty="0">
                <a:solidFill>
                  <a:srgbClr val="DAB332"/>
                </a:solidFill>
                <a:cs typeface="Segoe UI" pitchFamily="34" charset="0"/>
              </a:rPr>
              <a:t>solutions</a:t>
            </a:r>
            <a:r>
              <a:rPr lang="en-US" sz="4000" dirty="0">
                <a:solidFill>
                  <a:srgbClr val="DAB332"/>
                </a:solidFill>
                <a:latin typeface="+mj-lt"/>
                <a:ea typeface="+mn-ea"/>
                <a:cs typeface="Segoe UI" pitchFamily="34" charset="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n-ea"/>
                <a:cs typeface="Segoe UI" pitchFamily="34" charset="0"/>
              </a:rPr>
              <a:t>with </a:t>
            </a:r>
            <a:r>
              <a:rPr lang="en-US" sz="4400" dirty="0">
                <a:solidFill>
                  <a:srgbClr val="61AC81"/>
                </a:solidFill>
                <a:cs typeface="Segoe UI" pitchFamily="34" charset="0"/>
              </a:rPr>
              <a:t>PowerShell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n-ea"/>
                <a:cs typeface="Segoe UI" pitchFamily="34" charset="0"/>
              </a:rPr>
              <a:t>, </a:t>
            </a:r>
            <a:r>
              <a:rPr lang="en-US" sz="4400" dirty="0">
                <a:solidFill>
                  <a:srgbClr val="DAB332"/>
                </a:solidFill>
                <a:cs typeface="Segoe UI" pitchFamily="34" charset="0"/>
              </a:rPr>
              <a:t>Azure Functions 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n-ea"/>
                <a:cs typeface="Segoe UI" pitchFamily="34" charset="0"/>
              </a:rPr>
              <a:t>and </a:t>
            </a:r>
            <a:r>
              <a:rPr lang="en-US" sz="4400" dirty="0">
                <a:solidFill>
                  <a:srgbClr val="63C29C"/>
                </a:solidFill>
                <a:cs typeface="Segoe UI" pitchFamily="34" charset="0"/>
              </a:rPr>
              <a:t>Logic Apps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EE5D9-47B4-40D1-86DE-0B28F20A3F6F}"/>
              </a:ext>
            </a:extLst>
          </p:cNvPr>
          <p:cNvSpPr/>
          <p:nvPr/>
        </p:nvSpPr>
        <p:spPr>
          <a:xfrm>
            <a:off x="10529329" y="6452869"/>
            <a:ext cx="154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34" indent="-342834" defTabSz="914225"/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b="1" dirty="0" err="1">
                <a:solidFill>
                  <a:schemeClr val="bg1"/>
                </a:solidFill>
              </a:rPr>
              <a:t>sandro_asp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2565B-5362-48E5-89E8-D7CBED4B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499" y="2871233"/>
            <a:ext cx="3446625" cy="20861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5" y="487"/>
            <a:ext cx="5763829" cy="6857027"/>
          </a:xfrm>
          <a:prstGeom prst="rect">
            <a:avLst/>
          </a:prstGeom>
          <a:solidFill>
            <a:srgbClr val="191919">
              <a:alpha val="3921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573923" y="5181244"/>
            <a:ext cx="4571352" cy="567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513" rtl="0" eaLnBrk="1" fontAlgn="auto" latinLnBrk="0" hangingPunct="1">
              <a:lnSpc>
                <a:spcPts val="426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5" b="0" i="0" u="none" strike="noStrike" kern="1200" cap="none" spc="0" normalizeH="0" baseline="0" noProof="0" dirty="0">
                <a:ln>
                  <a:noFill/>
                </a:ln>
                <a:solidFill>
                  <a:srgbClr val="1D1C24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SANDRO PEREIRA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95758" y="630782"/>
            <a:ext cx="5504897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513" rtl="0" eaLnBrk="1" fontAlgn="auto" latinLnBrk="0" hangingPunct="1">
              <a:lnSpc>
                <a:spcPts val="81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66" b="0" i="0" u="none" strike="noStrike" kern="1200" cap="none" spc="-130" normalizeH="0" baseline="0" noProof="0" dirty="0">
                <a:ln>
                  <a:noFill/>
                </a:ln>
                <a:solidFill>
                  <a:srgbClr val="01A0C4"/>
                </a:solidFill>
                <a:effectLst/>
                <a:uLnTx/>
                <a:uFillTx/>
                <a:latin typeface="Maven Pro Bold"/>
                <a:ea typeface="+mn-ea"/>
                <a:cs typeface="+mn-cs"/>
              </a:rPr>
              <a:t>Thanks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8474" y="5694655"/>
            <a:ext cx="4496801" cy="57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513" rtl="0" eaLnBrk="1" fontAlgn="auto" latinLnBrk="0" hangingPunct="1">
              <a:lnSpc>
                <a:spcPts val="236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9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Maven Pro Regular"/>
                <a:ea typeface="+mn-ea"/>
                <a:cs typeface="+mn-cs"/>
              </a:rPr>
              <a:t>HEAD OF INTEGRATION </a:t>
            </a:r>
            <a:r>
              <a:rPr kumimoji="0" lang="en-US" sz="1467" b="0" i="0" u="none" strike="noStrike" kern="1200" cap="none" spc="9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</a:t>
            </a:r>
            <a:r>
              <a:rPr kumimoji="0" lang="en-US" sz="1467" b="0" i="0" u="none" strike="noStrike" kern="1200" cap="none" spc="9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Maven Pro Regular"/>
                <a:ea typeface="+mn-ea"/>
                <a:cs typeface="+mn-cs"/>
              </a:rPr>
              <a:t> DEVSCOPE</a:t>
            </a:r>
          </a:p>
          <a:p>
            <a:pPr marL="0" marR="0" lvl="0" indent="0" algn="ctr" defTabSz="609513" rtl="0" eaLnBrk="1" fontAlgn="auto" latinLnBrk="0" hangingPunct="1">
              <a:lnSpc>
                <a:spcPts val="236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9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Maven Pro Regular"/>
                <a:ea typeface="+mn-ea"/>
                <a:cs typeface="+mn-cs"/>
              </a:rPr>
              <a:t>MICROSOFT AZURE MVP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6B3AD-E925-4859-BD4E-BEBB7953EE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85" y="357080"/>
            <a:ext cx="3036049" cy="4583154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727673" y="4849539"/>
            <a:ext cx="4263854" cy="132496"/>
          </a:xfrm>
          <a:prstGeom prst="rect">
            <a:avLst/>
          </a:prstGeom>
          <a:solidFill>
            <a:srgbClr val="F05527"/>
          </a:solidFill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7081FE-9FFC-4F80-90D7-E2CDF57B0CEA}"/>
              </a:ext>
            </a:extLst>
          </p:cNvPr>
          <p:cNvSpPr txBox="1">
            <a:spLocks/>
          </p:cNvSpPr>
          <p:nvPr/>
        </p:nvSpPr>
        <p:spPr>
          <a:xfrm>
            <a:off x="7164215" y="1905506"/>
            <a:ext cx="4211762" cy="1735659"/>
          </a:xfrm>
          <a:prstGeom prst="rect">
            <a:avLst/>
          </a:prstGeom>
        </p:spPr>
        <p:txBody>
          <a:bodyPr/>
          <a:lstStyle>
            <a:lvl1pPr marL="408147" indent="-408147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3529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884319" indent="-340123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3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36049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84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904687" indent="-272098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448883" indent="-272098" algn="l" defTabSz="544196" rtl="0" eaLnBrk="1" latinLnBrk="0" hangingPunct="1">
              <a:spcBef>
                <a:spcPct val="20000"/>
              </a:spcBef>
              <a:buFont typeface="Arial"/>
              <a:buChar char="»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93078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275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47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667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438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4723"/>
              </a:buClr>
              <a:buSzTx/>
              <a:buFont typeface="Arial"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>
                <a:ln>
                  <a:noFill/>
                </a:ln>
                <a:solidFill>
                  <a:srgbClr val="F05527"/>
                </a:solidFill>
                <a:effectLst/>
                <a:uLnTx/>
                <a:uFillTx/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DevScope</a:t>
            </a:r>
          </a:p>
          <a:p>
            <a:pPr marL="0" marR="0" lvl="0" indent="0" algn="l" defTabSz="543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B4723"/>
              </a:buClr>
              <a:buSzTx/>
              <a:buFont typeface="Arial"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+351 223 751 350</a:t>
            </a:r>
          </a:p>
          <a:p>
            <a:pPr marL="400030" marR="0" lvl="0" indent="-400030" algn="l" defTabSz="543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B472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support@devscope.net</a:t>
            </a:r>
          </a:p>
          <a:p>
            <a:pPr marL="400030" marR="0" lvl="0" indent="-400030" algn="l" defTabSz="543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B472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https://pt.linkedin.com/company/devscope</a:t>
            </a:r>
          </a:p>
          <a:p>
            <a:pPr marL="400030" marR="0" lvl="0" indent="-400030" algn="l" defTabSz="543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B472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@DevScope  </a:t>
            </a:r>
          </a:p>
          <a:p>
            <a:pPr marL="400030" marR="0" lvl="0" indent="-400030" algn="l" defTabSz="543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B472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www.devscope.net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3CE911-ADD6-4AF1-92A2-D0F0290C05EB}"/>
              </a:ext>
            </a:extLst>
          </p:cNvPr>
          <p:cNvSpPr txBox="1">
            <a:spLocks/>
          </p:cNvSpPr>
          <p:nvPr/>
        </p:nvSpPr>
        <p:spPr>
          <a:xfrm>
            <a:off x="7171386" y="3851237"/>
            <a:ext cx="4211762" cy="1613123"/>
          </a:xfrm>
          <a:prstGeom prst="rect">
            <a:avLst/>
          </a:prstGeom>
        </p:spPr>
        <p:txBody>
          <a:bodyPr/>
          <a:lstStyle>
            <a:lvl1pPr marL="408147" indent="-408147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3529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884319" indent="-340123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3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36049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84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904687" indent="-272098" algn="l" defTabSz="544196" rtl="0" eaLnBrk="1" latinLnBrk="0" hangingPunct="1">
              <a:spcBef>
                <a:spcPct val="20000"/>
              </a:spcBef>
              <a:buFont typeface="Arial"/>
              <a:buChar char="–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448883" indent="-272098" algn="l" defTabSz="544196" rtl="0" eaLnBrk="1" latinLnBrk="0" hangingPunct="1">
              <a:spcBef>
                <a:spcPct val="20000"/>
              </a:spcBef>
              <a:buFont typeface="Arial"/>
              <a:buChar char="»"/>
              <a:defRPr sz="235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93078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275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471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667" indent="-272098" algn="l" defTabSz="544196" rtl="0" eaLnBrk="1" latinLnBrk="0" hangingPunct="1">
              <a:spcBef>
                <a:spcPct val="20000"/>
              </a:spcBef>
              <a:buFont typeface="Arial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438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4723"/>
              </a:buClr>
              <a:buSzTx/>
              <a:buFont typeface="Arial"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>
                <a:ln>
                  <a:noFill/>
                </a:ln>
                <a:solidFill>
                  <a:srgbClr val="F05527"/>
                </a:solidFill>
                <a:effectLst/>
                <a:uLnTx/>
                <a:uFillTx/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Sandro Pereira</a:t>
            </a:r>
            <a:endParaRPr kumimoji="0" lang="pt-P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  <a:p>
            <a:pPr marL="400030" marR="0" lvl="0" indent="-400030" algn="l" defTabSz="543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B472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sandro.pereira@devscope.net</a:t>
            </a:r>
          </a:p>
          <a:p>
            <a:pPr marL="400030" marR="0" lvl="0" indent="-400030" algn="l" defTabSz="543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B472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linkedin.com/in/</a:t>
            </a:r>
            <a:r>
              <a:rPr kumimoji="0" lang="pt-P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sandropereira</a:t>
            </a:r>
            <a:endParaRPr kumimoji="0" lang="pt-P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00030" marR="0" lvl="0" indent="-400030" algn="l" defTabSz="543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B472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@sandro_asp  </a:t>
            </a:r>
          </a:p>
          <a:p>
            <a:pPr marL="400030" marR="0" lvl="0" indent="-400030" algn="l" defTabSz="543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B4723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https://blog.sandro-pereira.com/</a:t>
            </a:r>
          </a:p>
        </p:txBody>
      </p:sp>
      <p:pic>
        <p:nvPicPr>
          <p:cNvPr id="13" name="Imagem 9">
            <a:extLst>
              <a:ext uri="{FF2B5EF4-FFF2-40B4-BE49-F238E27FC236}">
                <a16:creationId xmlns:a16="http://schemas.microsoft.com/office/drawing/2014/main" id="{6FE51359-9926-4DDE-A2F9-CB9B1283B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11" y="6007282"/>
            <a:ext cx="2309312" cy="439869"/>
          </a:xfrm>
          <a:prstGeom prst="rect">
            <a:avLst/>
          </a:prstGeom>
        </p:spPr>
      </p:pic>
      <p:pic>
        <p:nvPicPr>
          <p:cNvPr id="14" name="Imagem 12">
            <a:extLst>
              <a:ext uri="{FF2B5EF4-FFF2-40B4-BE49-F238E27FC236}">
                <a16:creationId xmlns:a16="http://schemas.microsoft.com/office/drawing/2014/main" id="{B8001A25-822F-443C-81BE-876F62002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54" y="6153455"/>
            <a:ext cx="1444516" cy="1475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981847-C620-4004-AD74-D74A2946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thank you to the sponsors!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75CD5D-C22B-458C-8E0A-01493031C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955" y="1102591"/>
            <a:ext cx="6851176" cy="5614722"/>
          </a:xfrm>
        </p:spPr>
      </p:pic>
    </p:spTree>
    <p:extLst>
      <p:ext uri="{BB962C8B-B14F-4D97-AF65-F5344CB8AC3E}">
        <p14:creationId xmlns:p14="http://schemas.microsoft.com/office/powerpoint/2010/main" val="30238859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61" y="487"/>
            <a:ext cx="5761539" cy="57615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20" y="6009957"/>
            <a:ext cx="12185365" cy="846178"/>
          </a:xfrm>
          <a:prstGeom prst="rect">
            <a:avLst/>
          </a:prstGeom>
          <a:solidFill>
            <a:srgbClr val="01A1D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398" b="0" i="0" u="none" strike="noStrike" kern="1200" cap="none" spc="0" normalizeH="0" baseline="0" noProof="0">
              <a:ln>
                <a:noFill/>
              </a:ln>
              <a:solidFill>
                <a:srgbClr val="01A1D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18" y="5806866"/>
            <a:ext cx="12185367" cy="863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3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96520" y="1319571"/>
            <a:ext cx="6353270" cy="1973174"/>
          </a:xfrm>
          <a:prstGeom prst="rect">
            <a:avLst/>
          </a:prstGeom>
        </p:spPr>
        <p:txBody>
          <a:bodyPr vert="horz" lIns="121854" tIns="60926" rIns="121854" bIns="6092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398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Head of Integration @DevScope</a:t>
            </a:r>
          </a:p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3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 MVP</a:t>
            </a:r>
          </a:p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sandro.pereira@devscope.net</a:t>
            </a:r>
            <a:r>
              <a:rPr kumimoji="0" lang="en-US" sz="23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8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linkedin.com/in/sandropereira</a:t>
            </a:r>
          </a:p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8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@sandro_asp </a:t>
            </a:r>
          </a:p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https://blog.sandro-pereira.com/</a:t>
            </a:r>
            <a:endParaRPr kumimoji="0" lang="en-US" sz="23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Public speaker</a:t>
            </a:r>
          </a:p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Father </a:t>
            </a:r>
          </a:p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Book author: “</a:t>
            </a:r>
            <a:r>
              <a:rPr kumimoji="0" lang="en-US" sz="23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6"/>
              </a:rPr>
              <a:t>BizTalk Mapping Patterns and Best Practices</a:t>
            </a:r>
            <a:r>
              <a:rPr kumimoji="0" lang="en-US" sz="23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L="342778" marR="0" lvl="0" indent="-342778" algn="l" defTabSz="9140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2" descr="http://4.bp.blogspot.com/-OUfCsUCY3B4/VGgJCYMcsGI/AAAAAAAAIuQ/dyBpOE8ZilM/s230/mvp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486" y="5318739"/>
            <a:ext cx="2189559" cy="100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0" y="5820362"/>
            <a:ext cx="2510975" cy="641476"/>
          </a:xfrm>
          <a:prstGeom prst="rect">
            <a:avLst/>
          </a:prstGeom>
        </p:spPr>
      </p:pic>
      <p:sp>
        <p:nvSpPr>
          <p:cNvPr id="11" name="Text Placeholder 30"/>
          <p:cNvSpPr txBox="1">
            <a:spLocks/>
          </p:cNvSpPr>
          <p:nvPr/>
        </p:nvSpPr>
        <p:spPr>
          <a:xfrm>
            <a:off x="3669816" y="5801014"/>
            <a:ext cx="2903003" cy="8216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2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pt-PT" sz="1961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+351 223 751 350</a:t>
            </a:r>
          </a:p>
          <a:p>
            <a:pPr marL="0" marR="0" lvl="0" indent="0" algn="l" defTabSz="9142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pt-PT" sz="1961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www.devscope.net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4889C3-D392-4C15-B45D-B6971A95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32" y="53330"/>
            <a:ext cx="6381544" cy="1080207"/>
          </a:xfrm>
        </p:spPr>
        <p:txBody>
          <a:bodyPr/>
          <a:lstStyle/>
          <a:p>
            <a:r>
              <a:rPr lang="pt-PT" sz="6466"/>
              <a:t>Sandro Pereira</a:t>
            </a:r>
          </a:p>
        </p:txBody>
      </p:sp>
    </p:spTree>
    <p:extLst>
      <p:ext uri="{BB962C8B-B14F-4D97-AF65-F5344CB8AC3E}">
        <p14:creationId xmlns:p14="http://schemas.microsoft.com/office/powerpoint/2010/main" val="294140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6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231" b="15231"/>
          <a:stretch>
            <a:fillRect/>
          </a:stretch>
        </p:blipFill>
        <p:spPr>
          <a:xfrm>
            <a:off x="2479541" y="1391220"/>
            <a:ext cx="9712459" cy="480638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36311" y="685800"/>
            <a:ext cx="569889" cy="239809"/>
            <a:chOff x="0" y="0"/>
            <a:chExt cx="1139779" cy="47961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479617" cy="479617"/>
              <a:chOff x="1371600" y="6705600"/>
              <a:chExt cx="10972800" cy="1097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60162" y="0"/>
              <a:ext cx="479617" cy="479617"/>
              <a:chOff x="1371600" y="6705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685800" y="872034"/>
            <a:ext cx="9506100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8000"/>
              </a:lnSpc>
            </a:pPr>
            <a:r>
              <a:rPr lang="en-US" sz="8000" dirty="0">
                <a:solidFill>
                  <a:srgbClr val="FFFFFF"/>
                </a:solidFill>
                <a:latin typeface="Arial Black" panose="020B0A04020102020204" pitchFamily="34" charset="0"/>
              </a:rPr>
              <a:t>LOCKDOWN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79541" y="1833490"/>
            <a:ext cx="3480643" cy="514064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35771" y="2289071"/>
            <a:ext cx="3337222" cy="45689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34875" y="3429000"/>
            <a:ext cx="2217420" cy="3429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 rot="-5400000">
            <a:off x="226691" y="4026566"/>
            <a:ext cx="3700165" cy="64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600"/>
              </a:lnSpc>
            </a:pPr>
            <a:r>
              <a:rPr lang="en-US" sz="2000" spc="200">
                <a:solidFill>
                  <a:srgbClr val="FFFDFD"/>
                </a:solidFill>
                <a:latin typeface="Clear Sans Regular"/>
              </a:rPr>
              <a:t>WE NEVER KNOW WHAT WILL HAPPEN!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D2FE6C-BB96-415B-A74D-EAA97E5E1390}"/>
              </a:ext>
            </a:extLst>
          </p:cNvPr>
          <p:cNvSpPr/>
          <p:nvPr/>
        </p:nvSpPr>
        <p:spPr bwMode="auto">
          <a:xfrm>
            <a:off x="3343912" y="1448208"/>
            <a:ext cx="8849299" cy="1044688"/>
          </a:xfrm>
          <a:prstGeom prst="rect">
            <a:avLst/>
          </a:prstGeom>
          <a:solidFill>
            <a:srgbClr val="01C7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51000D-4815-4E44-AC05-968A395E9E39}"/>
              </a:ext>
            </a:extLst>
          </p:cNvPr>
          <p:cNvSpPr/>
          <p:nvPr/>
        </p:nvSpPr>
        <p:spPr bwMode="auto">
          <a:xfrm>
            <a:off x="4640055" y="656120"/>
            <a:ext cx="7553156" cy="1044688"/>
          </a:xfrm>
          <a:prstGeom prst="rect">
            <a:avLst/>
          </a:prstGeom>
          <a:solidFill>
            <a:srgbClr val="01C7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62667-BF8A-4EC5-B1C1-D6F1B5688E45}"/>
              </a:ext>
            </a:extLst>
          </p:cNvPr>
          <p:cNvSpPr/>
          <p:nvPr/>
        </p:nvSpPr>
        <p:spPr>
          <a:xfrm>
            <a:off x="-25625" y="6482010"/>
            <a:ext cx="154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34" indent="-342834" defTabSz="914225"/>
            <a:r>
              <a:rPr lang="en-US" dirty="0"/>
              <a:t>@</a:t>
            </a:r>
            <a:r>
              <a:rPr lang="en-US" b="1" dirty="0" err="1"/>
              <a:t>sandro_asp</a:t>
            </a:r>
            <a:r>
              <a:rPr lang="en-US" b="1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8AA650-B6BB-45A0-9DB5-DB33951B27E3}"/>
              </a:ext>
            </a:extLst>
          </p:cNvPr>
          <p:cNvSpPr txBox="1">
            <a:spLocks/>
          </p:cNvSpPr>
          <p:nvPr/>
        </p:nvSpPr>
        <p:spPr>
          <a:xfrm>
            <a:off x="1505244" y="701210"/>
            <a:ext cx="10242810" cy="11811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designing a </a:t>
            </a:r>
            <a:r>
              <a:rPr lang="en-US" dirty="0">
                <a:solidFill>
                  <a:srgbClr val="D75E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solution</a:t>
            </a:r>
            <a:r>
              <a:rPr lang="en-US" dirty="0">
                <a:solidFill>
                  <a:schemeClr val="bg1"/>
                </a:solidFill>
              </a:rPr>
              <a:t> or </a:t>
            </a:r>
            <a:r>
              <a:rPr lang="en-US" dirty="0">
                <a:solidFill>
                  <a:srgbClr val="D75E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application</a:t>
            </a:r>
            <a:r>
              <a:rPr lang="en-US" dirty="0">
                <a:solidFill>
                  <a:schemeClr val="bg1"/>
                </a:solidFill>
              </a:rPr>
              <a:t>… is quick </a:t>
            </a:r>
            <a:r>
              <a:rPr lang="en-US" dirty="0">
                <a:solidFill>
                  <a:srgbClr val="D75E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easy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D330D0-CC8B-4B1D-A3BC-67984B1BD476}"/>
              </a:ext>
            </a:extLst>
          </p:cNvPr>
          <p:cNvSpPr/>
          <p:nvPr/>
        </p:nvSpPr>
        <p:spPr bwMode="auto">
          <a:xfrm>
            <a:off x="191345" y="500773"/>
            <a:ext cx="6408712" cy="1023564"/>
          </a:xfrm>
          <a:prstGeom prst="rect">
            <a:avLst/>
          </a:prstGeom>
          <a:solidFill>
            <a:srgbClr val="222B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86EA-5B2D-461A-9151-B930BC282CCE}"/>
              </a:ext>
            </a:extLst>
          </p:cNvPr>
          <p:cNvSpPr/>
          <p:nvPr/>
        </p:nvSpPr>
        <p:spPr>
          <a:xfrm>
            <a:off x="10529329" y="6452869"/>
            <a:ext cx="154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34" indent="-342834" defTabSz="914225"/>
            <a:r>
              <a:rPr lang="en-US" dirty="0"/>
              <a:t>@</a:t>
            </a:r>
            <a:r>
              <a:rPr lang="en-US" b="1" dirty="0" err="1"/>
              <a:t>sandro_asp</a:t>
            </a:r>
            <a:r>
              <a:rPr lang="en-US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1270E-06CA-478A-96EA-CC3A32A13FD9}"/>
              </a:ext>
            </a:extLst>
          </p:cNvPr>
          <p:cNvSpPr/>
          <p:nvPr/>
        </p:nvSpPr>
        <p:spPr bwMode="auto">
          <a:xfrm>
            <a:off x="194314" y="1340769"/>
            <a:ext cx="7413854" cy="936104"/>
          </a:xfrm>
          <a:prstGeom prst="rect">
            <a:avLst/>
          </a:prstGeom>
          <a:solidFill>
            <a:srgbClr val="222B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57658-7A33-4466-B62D-39186160006B}"/>
              </a:ext>
            </a:extLst>
          </p:cNvPr>
          <p:cNvSpPr/>
          <p:nvPr/>
        </p:nvSpPr>
        <p:spPr bwMode="auto">
          <a:xfrm>
            <a:off x="191344" y="2276872"/>
            <a:ext cx="7416824" cy="759297"/>
          </a:xfrm>
          <a:prstGeom prst="rect">
            <a:avLst/>
          </a:prstGeom>
          <a:solidFill>
            <a:srgbClr val="222B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ECC26D-2211-4A6A-9E8A-46D83CAB613E}"/>
              </a:ext>
            </a:extLst>
          </p:cNvPr>
          <p:cNvSpPr txBox="1">
            <a:spLocks/>
          </p:cNvSpPr>
          <p:nvPr/>
        </p:nvSpPr>
        <p:spPr>
          <a:xfrm>
            <a:off x="191345" y="581473"/>
            <a:ext cx="8064896" cy="11811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but me need to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thinking</a:t>
            </a:r>
            <a:r>
              <a:rPr lang="en-US" dirty="0">
                <a:solidFill>
                  <a:schemeClr val="bg1"/>
                </a:solidFill>
              </a:rPr>
              <a:t> on the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people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that will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manage</a:t>
            </a:r>
            <a:r>
              <a:rPr lang="en-US" dirty="0">
                <a:solidFill>
                  <a:schemeClr val="bg1"/>
                </a:solidFill>
              </a:rPr>
              <a:t> them…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EBADA-C811-4D3F-985F-3A18AF3EAA00}"/>
              </a:ext>
            </a:extLst>
          </p:cNvPr>
          <p:cNvSpPr/>
          <p:nvPr/>
        </p:nvSpPr>
        <p:spPr bwMode="auto">
          <a:xfrm>
            <a:off x="-9880" y="2120952"/>
            <a:ext cx="6408712" cy="1023564"/>
          </a:xfrm>
          <a:prstGeom prst="rect">
            <a:avLst/>
          </a:prstGeom>
          <a:solidFill>
            <a:srgbClr val="04AD8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8DBA5E-09B3-4C5B-928A-2CA83F56E015}"/>
              </a:ext>
            </a:extLst>
          </p:cNvPr>
          <p:cNvSpPr/>
          <p:nvPr/>
        </p:nvSpPr>
        <p:spPr bwMode="auto">
          <a:xfrm>
            <a:off x="-6911" y="2960948"/>
            <a:ext cx="7413854" cy="936104"/>
          </a:xfrm>
          <a:prstGeom prst="rect">
            <a:avLst/>
          </a:prstGeom>
          <a:solidFill>
            <a:srgbClr val="04AD8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B5FF4A-30A8-48B5-B7EB-0A4ECB5E5FBF}"/>
              </a:ext>
            </a:extLst>
          </p:cNvPr>
          <p:cNvSpPr txBox="1">
            <a:spLocks/>
          </p:cNvSpPr>
          <p:nvPr/>
        </p:nvSpPr>
        <p:spPr>
          <a:xfrm>
            <a:off x="-9880" y="2201652"/>
            <a:ext cx="8064896" cy="11811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need</a:t>
            </a:r>
            <a:r>
              <a:rPr lang="en-US" dirty="0">
                <a:solidFill>
                  <a:schemeClr val="bg1"/>
                </a:solidFill>
              </a:rPr>
              <a:t> to worry…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we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monitor</a:t>
            </a:r>
            <a:r>
              <a:rPr lang="en-US" dirty="0">
                <a:solidFill>
                  <a:schemeClr val="bg1"/>
                </a:solidFill>
              </a:rPr>
              <a:t> everything…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402C53-C194-4E99-812E-71A0D2EE2A53}"/>
              </a:ext>
            </a:extLst>
          </p:cNvPr>
          <p:cNvSpPr/>
          <p:nvPr/>
        </p:nvSpPr>
        <p:spPr>
          <a:xfrm>
            <a:off x="-25625" y="6482010"/>
            <a:ext cx="154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34" indent="-342834" defTabSz="914225"/>
            <a:r>
              <a:rPr lang="en-US" dirty="0"/>
              <a:t>@</a:t>
            </a:r>
            <a:r>
              <a:rPr lang="en-US" b="1" dirty="0" err="1"/>
              <a:t>sandro_asp</a:t>
            </a:r>
            <a:r>
              <a:rPr lang="en-US" b="1" dirty="0"/>
              <a:t> 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1040DF-CBFE-4344-AEE3-1406823B1238}"/>
              </a:ext>
            </a:extLst>
          </p:cNvPr>
          <p:cNvSpPr/>
          <p:nvPr/>
        </p:nvSpPr>
        <p:spPr>
          <a:xfrm>
            <a:off x="10529329" y="6452869"/>
            <a:ext cx="154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34" indent="-342834" defTabSz="914225"/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b="1" dirty="0" err="1">
                <a:solidFill>
                  <a:schemeClr val="bg1"/>
                </a:solidFill>
              </a:rPr>
              <a:t>sandro_asp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DC3F-4102-45E5-B60C-C6365A434619}"/>
              </a:ext>
            </a:extLst>
          </p:cNvPr>
          <p:cNvSpPr/>
          <p:nvPr/>
        </p:nvSpPr>
        <p:spPr bwMode="auto">
          <a:xfrm>
            <a:off x="4295800" y="1412776"/>
            <a:ext cx="7897411" cy="936104"/>
          </a:xfrm>
          <a:prstGeom prst="rect">
            <a:avLst/>
          </a:prstGeom>
          <a:solidFill>
            <a:srgbClr val="2B2D3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85F219-8750-426E-8401-B059C31B79B2}"/>
              </a:ext>
            </a:extLst>
          </p:cNvPr>
          <p:cNvSpPr/>
          <p:nvPr/>
        </p:nvSpPr>
        <p:spPr bwMode="auto">
          <a:xfrm>
            <a:off x="6600055" y="656120"/>
            <a:ext cx="5593155" cy="1044688"/>
          </a:xfrm>
          <a:prstGeom prst="rect">
            <a:avLst/>
          </a:prstGeom>
          <a:solidFill>
            <a:srgbClr val="2B2D3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6CF660-D682-43EF-9923-461724992A77}"/>
              </a:ext>
            </a:extLst>
          </p:cNvPr>
          <p:cNvSpPr/>
          <p:nvPr/>
        </p:nvSpPr>
        <p:spPr bwMode="auto">
          <a:xfrm>
            <a:off x="6816079" y="2276872"/>
            <a:ext cx="5377131" cy="936104"/>
          </a:xfrm>
          <a:prstGeom prst="rect">
            <a:avLst/>
          </a:prstGeom>
          <a:solidFill>
            <a:srgbClr val="2B2D3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4BED0-5E5A-4F20-9DEB-1FEE4A84728A}"/>
              </a:ext>
            </a:extLst>
          </p:cNvPr>
          <p:cNvSpPr/>
          <p:nvPr/>
        </p:nvSpPr>
        <p:spPr bwMode="auto">
          <a:xfrm>
            <a:off x="8040216" y="2996952"/>
            <a:ext cx="4151784" cy="936104"/>
          </a:xfrm>
          <a:prstGeom prst="rect">
            <a:avLst/>
          </a:prstGeom>
          <a:solidFill>
            <a:srgbClr val="2B2D3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99C2B6-5379-40D0-B64A-D8919DB4A79A}"/>
              </a:ext>
            </a:extLst>
          </p:cNvPr>
          <p:cNvSpPr txBox="1">
            <a:spLocks/>
          </p:cNvSpPr>
          <p:nvPr/>
        </p:nvSpPr>
        <p:spPr>
          <a:xfrm>
            <a:off x="3647728" y="701210"/>
            <a:ext cx="8100326" cy="11811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guess what?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When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disaster</a:t>
            </a:r>
            <a:r>
              <a:rPr lang="en-US" dirty="0">
                <a:solidFill>
                  <a:srgbClr val="D75E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happens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you</a:t>
            </a:r>
            <a:r>
              <a:rPr lang="en-US" dirty="0">
                <a:solidFill>
                  <a:schemeClr val="bg1"/>
                </a:solidFill>
              </a:rPr>
              <a:t> are the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last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know</a:t>
            </a:r>
            <a:r>
              <a:rPr lang="en-US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rgbClr val="D75E8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4308DB-C4DA-4FAC-97A4-61B0133FF280}"/>
              </a:ext>
            </a:extLst>
          </p:cNvPr>
          <p:cNvSpPr/>
          <p:nvPr/>
        </p:nvSpPr>
        <p:spPr bwMode="auto">
          <a:xfrm>
            <a:off x="4295801" y="5013176"/>
            <a:ext cx="7897411" cy="936104"/>
          </a:xfrm>
          <a:prstGeom prst="rect">
            <a:avLst/>
          </a:prstGeom>
          <a:solidFill>
            <a:srgbClr val="2B2D3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3C09C5-4E33-41D2-8EC8-DE86E555454A}"/>
              </a:ext>
            </a:extLst>
          </p:cNvPr>
          <p:cNvSpPr/>
          <p:nvPr/>
        </p:nvSpPr>
        <p:spPr bwMode="auto">
          <a:xfrm>
            <a:off x="3575720" y="4184512"/>
            <a:ext cx="8617492" cy="1044688"/>
          </a:xfrm>
          <a:prstGeom prst="rect">
            <a:avLst/>
          </a:prstGeom>
          <a:solidFill>
            <a:srgbClr val="2B2D3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298A66-D297-4FDB-B231-FBB28754CD09}"/>
              </a:ext>
            </a:extLst>
          </p:cNvPr>
          <p:cNvSpPr txBox="1">
            <a:spLocks/>
          </p:cNvSpPr>
          <p:nvPr/>
        </p:nvSpPr>
        <p:spPr>
          <a:xfrm>
            <a:off x="3647729" y="4229602"/>
            <a:ext cx="8100326" cy="11811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monitoring</a:t>
            </a:r>
            <a:r>
              <a:rPr lang="en-US" dirty="0">
                <a:solidFill>
                  <a:srgbClr val="D75E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should be key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piece of your 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solutions</a:t>
            </a:r>
            <a:endParaRPr lang="en-US" dirty="0">
              <a:solidFill>
                <a:srgbClr val="D75E8E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3EE8A-B3FF-4D9C-BBEF-C50137754747}"/>
              </a:ext>
            </a:extLst>
          </p:cNvPr>
          <p:cNvSpPr/>
          <p:nvPr/>
        </p:nvSpPr>
        <p:spPr>
          <a:xfrm>
            <a:off x="10529329" y="6452869"/>
            <a:ext cx="154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34" indent="-342834" defTabSz="914225"/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b="1" dirty="0" err="1">
                <a:solidFill>
                  <a:schemeClr val="bg1"/>
                </a:solidFill>
              </a:rPr>
              <a:t>sandro_asp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SVID_Product_Brand_template_16-9_WHITE_Cyan-accent">
  <a:themeElements>
    <a:clrScheme name="Custom 1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68217A"/>
      </a:accent2>
      <a:accent3>
        <a:srgbClr val="008272"/>
      </a:accent3>
      <a:accent4>
        <a:srgbClr val="9B9B9B"/>
      </a:accent4>
      <a:accent5>
        <a:srgbClr val="442359"/>
      </a:accent5>
      <a:accent6>
        <a:srgbClr val="4668C5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8C16DCDA98BD478FC1A2D1C91CB3A5" ma:contentTypeVersion="12" ma:contentTypeDescription="Ein neues Dokument erstellen." ma:contentTypeScope="" ma:versionID="2c518f274cef64343429799692562343">
  <xsd:schema xmlns:xsd="http://www.w3.org/2001/XMLSchema" xmlns:xs="http://www.w3.org/2001/XMLSchema" xmlns:p="http://schemas.microsoft.com/office/2006/metadata/properties" xmlns:ns2="2904a519-f20b-4a56-9a17-861390c0e07c" xmlns:ns3="43ff2f20-373e-438e-9b4a-d80dd03c789c" targetNamespace="http://schemas.microsoft.com/office/2006/metadata/properties" ma:root="true" ma:fieldsID="49cec7d1a6d071aa3057bdd31a086dbc" ns2:_="" ns3:_="">
    <xsd:import namespace="2904a519-f20b-4a56-9a17-861390c0e07c"/>
    <xsd:import namespace="43ff2f20-373e-438e-9b4a-d80dd03c78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4a519-f20b-4a56-9a17-861390c0e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f2f20-373e-438e-9b4a-d80dd03c78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5C069C-3DBD-4CED-BE69-F2584BA5F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4a519-f20b-4a56-9a17-861390c0e07c"/>
    <ds:schemaRef ds:uri="43ff2f20-373e-438e-9b4a-d80dd03c78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03CBD9-7580-4EC9-A58D-BC5174B6F6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2119A0-C0ED-425F-8D21-7774FABB7823}">
  <ds:schemaRefs>
    <ds:schemaRef ds:uri="43ff2f20-373e-438e-9b4a-d80dd03c789c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904a519-f20b-4a56-9a17-861390c0e07c"/>
    <ds:schemaRef ds:uri="http://schemas.microsoft.com/office/2006/documentManagement/types"/>
    <ds:schemaRef ds:uri="http://purl.org/dc/dcmitype/"/>
    <ds:schemaRef ds:uri="http://purl.org/dc/elements/1.1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252</Words>
  <Application>Microsoft Office PowerPoint</Application>
  <PresentationFormat>Widescreen</PresentationFormat>
  <Paragraphs>50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Calibri Light</vt:lpstr>
      <vt:lpstr>Maven Pro Bold</vt:lpstr>
      <vt:lpstr>Calibri</vt:lpstr>
      <vt:lpstr>Arial</vt:lpstr>
      <vt:lpstr>Wingdings</vt:lpstr>
      <vt:lpstr>Arial Black</vt:lpstr>
      <vt:lpstr>Segoe UI Light</vt:lpstr>
      <vt:lpstr>Segoe UI</vt:lpstr>
      <vt:lpstr>Clear Sans Regular</vt:lpstr>
      <vt:lpstr>HK Grotesk Light</vt:lpstr>
      <vt:lpstr>Segoe UI Black</vt:lpstr>
      <vt:lpstr>Maven Pro Regular</vt:lpstr>
      <vt:lpstr>MSVID_Product_Brand_template_16-9_WHITE_Cyan-accent</vt:lpstr>
      <vt:lpstr>Office Theme</vt:lpstr>
      <vt:lpstr>1_Office Theme</vt:lpstr>
      <vt:lpstr>PowerPoint Presentation</vt:lpstr>
      <vt:lpstr>A special thank you to the sponsors!</vt:lpstr>
      <vt:lpstr>Sandro Pereira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Schoembs</dc:creator>
  <cp:lastModifiedBy>Sandro Pereira</cp:lastModifiedBy>
  <cp:revision>220</cp:revision>
  <cp:lastPrinted>2020-12-01T21:49:17Z</cp:lastPrinted>
  <dcterms:created xsi:type="dcterms:W3CDTF">2020-07-03T13:24:04Z</dcterms:created>
  <dcterms:modified xsi:type="dcterms:W3CDTF">2021-01-28T21:48:55Z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0x010100FC8C16DCDA98BD478FC1A2D1C91CB3A5</vt:lpwstr>
  </property>
  <property fmtid="{D5CDD505-2E9C-101B-9397-08002B2CF9AE}" pid="3" name="_AdHocReviewCycleID">
    <vt:i4>-1371483185</vt:i4>
  </property>
  <property fmtid="{D5CDD505-2E9C-101B-9397-08002B2CF9AE}" pid="4" name="_NewReviewCycle">
    <vt:lpwstr/>
  </property>
  <property fmtid="{D5CDD505-2E9C-101B-9397-08002B2CF9AE}" pid="5" name="_EmailSubject">
    <vt:lpwstr>Sandro Pereira Contacts</vt:lpwstr>
  </property>
  <property fmtid="{D5CDD505-2E9C-101B-9397-08002B2CF9AE}" pid="6" name="_AuthorEmail">
    <vt:lpwstr>Felix.Weil@quibiq.de</vt:lpwstr>
  </property>
  <property fmtid="{D5CDD505-2E9C-101B-9397-08002B2CF9AE}" pid="7" name="_AuthorEmailDisplayName">
    <vt:lpwstr>Felix Weil</vt:lpwstr>
  </property>
</Properties>
</file>